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5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4"/>
    <p:sldMasterId id="2147483693" r:id="rId5"/>
    <p:sldMasterId id="2147483713" r:id="rId6"/>
    <p:sldMasterId id="2147483723" r:id="rId7"/>
    <p:sldMasterId id="2147483733" r:id="rId8"/>
    <p:sldMasterId id="2147483668" r:id="rId9"/>
  </p:sldMasterIdLst>
  <p:notesMasterIdLst>
    <p:notesMasterId r:id="rId21"/>
  </p:notesMasterIdLst>
  <p:sldIdLst>
    <p:sldId id="256" r:id="rId10"/>
    <p:sldId id="267" r:id="rId11"/>
    <p:sldId id="271" r:id="rId12"/>
    <p:sldId id="258" r:id="rId13"/>
    <p:sldId id="272" r:id="rId14"/>
    <p:sldId id="268" r:id="rId15"/>
    <p:sldId id="260" r:id="rId16"/>
    <p:sldId id="269" r:id="rId17"/>
    <p:sldId id="270" r:id="rId18"/>
    <p:sldId id="261" r:id="rId19"/>
    <p:sldId id="262" r:id="rId20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ubbs, Meon (DHHS)" initials="SM(" lastIdx="1" clrIdx="0">
    <p:extLst>
      <p:ext uri="{19B8F6BF-5375-455C-9EA6-DF929625EA0E}">
        <p15:presenceInfo xmlns:p15="http://schemas.microsoft.com/office/powerpoint/2012/main" userId="S::StubbsM@michigan.gov::dac79fb7-91c1-441e-a8c7-5f9fca7529d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5C5C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76698" autoAdjust="0"/>
  </p:normalViewPr>
  <p:slideViewPr>
    <p:cSldViewPr snapToGrid="0">
      <p:cViewPr varScale="1">
        <p:scale>
          <a:sx n="86" d="100"/>
          <a:sy n="86" d="100"/>
        </p:scale>
        <p:origin x="138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presProps" Target="pres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8-12-19T11:18:44.009" idx="1">
    <p:pos x="10" y="10"/>
    <p:text/>
    <p:extLst>
      <p:ext uri="{C676402C-5697-4E1C-873F-D02D1690AC5C}">
        <p15:threadingInfo xmlns:p15="http://schemas.microsoft.com/office/powerpoint/2012/main" timeZoneBias="30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DE530C11-9B76-4F36-9E9C-9D1726FDFE85}" type="datetimeFigureOut">
              <a:rPr lang="en-US" smtClean="0"/>
              <a:t>05/16/2019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95627801-B6B1-4368-AA4C-506991A888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481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627801-B6B1-4368-AA4C-506991A8886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441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0168" y="1408176"/>
            <a:ext cx="5129784" cy="621792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35808" y="2743200"/>
            <a:ext cx="5998464" cy="74980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230432" y="5093399"/>
            <a:ext cx="2203640" cy="328612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Last Updated:  12-20-18</a:t>
            </a:r>
          </a:p>
        </p:txBody>
      </p:sp>
    </p:spTree>
    <p:extLst>
      <p:ext uri="{BB962C8B-B14F-4D97-AF65-F5344CB8AC3E}">
        <p14:creationId xmlns:p14="http://schemas.microsoft.com/office/powerpoint/2010/main" val="390466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60"/>
            <a:ext cx="3008313" cy="8407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67512"/>
            <a:ext cx="5111750" cy="54586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8887CF-F65C-4183-B4E3-FD26775366CB}" type="datetime1">
              <a:rPr lang="en-US" smtClean="0"/>
              <a:t>05/16/2019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5505450" y="82550"/>
            <a:ext cx="3556000" cy="365125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0748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DB1BE-9D4D-4079-8439-848ED512F7B4}" type="datetime1">
              <a:rPr lang="en-US" smtClean="0"/>
              <a:t>05/16/2019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5505450" y="82550"/>
            <a:ext cx="3556000" cy="365125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22748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44BC-AA65-4DB1-834B-3D2A887D40D5}" type="datetime1">
              <a:rPr lang="en-US" smtClean="0"/>
              <a:t>05/16/2019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72188" y="100013"/>
            <a:ext cx="2979737" cy="330200"/>
          </a:xfrm>
        </p:spPr>
        <p:txBody>
          <a:bodyPr>
            <a:no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64" y="6537960"/>
            <a:ext cx="2895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0350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4A768-7F43-4BA1-B00C-28C7CE2B6E4A}" type="datetime1">
              <a:rPr lang="en-US" smtClean="0"/>
              <a:t>05/16/2019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72188" y="100013"/>
            <a:ext cx="2979737" cy="330200"/>
          </a:xfrm>
        </p:spPr>
        <p:txBody>
          <a:bodyPr>
            <a:no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64" y="6537960"/>
            <a:ext cx="2895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8740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49910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-1079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A1689-89C9-4EFA-9D8C-F652DD02D706}" type="datetime1">
              <a:rPr lang="en-US" smtClean="0"/>
              <a:t>05/16/2019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22313" y="3071813"/>
            <a:ext cx="7781925" cy="235902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6072188" y="100013"/>
            <a:ext cx="2979737" cy="330200"/>
          </a:xfrm>
        </p:spPr>
        <p:txBody>
          <a:bodyPr>
            <a:no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64" y="6537960"/>
            <a:ext cx="2895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6256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A1AD-DD8E-4727-BCF8-343728FCC9D5}" type="datetime1">
              <a:rPr lang="en-US" smtClean="0"/>
              <a:t>05/16/2019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72188" y="100013"/>
            <a:ext cx="2979737" cy="330200"/>
          </a:xfrm>
        </p:spPr>
        <p:txBody>
          <a:bodyPr>
            <a:no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64" y="6537960"/>
            <a:ext cx="2895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1406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84E6E-9EC9-4C53-AECD-D1F36C455E86}" type="datetime1">
              <a:rPr lang="en-US" smtClean="0"/>
              <a:t>05/16/2019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72188" y="100013"/>
            <a:ext cx="2979737" cy="330200"/>
          </a:xfrm>
        </p:spPr>
        <p:txBody>
          <a:bodyPr>
            <a:no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2364" y="6537960"/>
            <a:ext cx="2895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3724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01A9F-8B9E-4934-A2C2-CF83B9EAC1C4}" type="datetime1">
              <a:rPr lang="en-US" smtClean="0"/>
              <a:t>05/16/2019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72188" y="100013"/>
            <a:ext cx="2979737" cy="330200"/>
          </a:xfrm>
        </p:spPr>
        <p:txBody>
          <a:bodyPr>
            <a:no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64" y="6537960"/>
            <a:ext cx="2895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0155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1F94F-2433-4842-8002-B76EC1FA3A70}" type="datetime1">
              <a:rPr lang="en-US" smtClean="0"/>
              <a:t>05/16/2019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72188" y="100013"/>
            <a:ext cx="2979737" cy="330200"/>
          </a:xfrm>
        </p:spPr>
        <p:txBody>
          <a:bodyPr>
            <a:no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64" y="6537960"/>
            <a:ext cx="2895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7408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60"/>
            <a:ext cx="3008313" cy="8407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66928"/>
            <a:ext cx="5111750" cy="55592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FB2A-6F87-47C4-AFCB-77A2A8CEF6C4}" type="datetime1">
              <a:rPr lang="en-US" smtClean="0"/>
              <a:t>05/16/2019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72188" y="100013"/>
            <a:ext cx="2979737" cy="330200"/>
          </a:xfrm>
        </p:spPr>
        <p:txBody>
          <a:bodyPr>
            <a:no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64" y="6537960"/>
            <a:ext cx="2895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1508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844321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89E6B-5282-4A2B-8935-8DE6C7CA05E0}" type="datetime1">
              <a:rPr lang="en-US" smtClean="0"/>
              <a:t>05/16/2019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72188" y="100013"/>
            <a:ext cx="2979737" cy="330200"/>
          </a:xfrm>
        </p:spPr>
        <p:txBody>
          <a:bodyPr>
            <a:no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64" y="6537960"/>
            <a:ext cx="2895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327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44BC-AA65-4DB1-834B-3D2A887D40D5}" type="datetime1">
              <a:rPr lang="en-US" smtClean="0"/>
              <a:t>05/16/2019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72188" y="100013"/>
            <a:ext cx="2979737" cy="330200"/>
          </a:xfrm>
        </p:spPr>
        <p:txBody>
          <a:bodyPr>
            <a:no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64" y="6537960"/>
            <a:ext cx="2895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4266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4A768-7F43-4BA1-B00C-28C7CE2B6E4A}" type="datetime1">
              <a:rPr lang="en-US" smtClean="0"/>
              <a:t>05/16/2019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72188" y="100013"/>
            <a:ext cx="2979737" cy="330200"/>
          </a:xfrm>
        </p:spPr>
        <p:txBody>
          <a:bodyPr>
            <a:no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64" y="6537960"/>
            <a:ext cx="2895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8080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49910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-1079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A1689-89C9-4EFA-9D8C-F652DD02D706}" type="datetime1">
              <a:rPr lang="en-US" smtClean="0"/>
              <a:t>05/16/2019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22313" y="3071813"/>
            <a:ext cx="7781925" cy="235902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6072188" y="100013"/>
            <a:ext cx="2979737" cy="330200"/>
          </a:xfrm>
        </p:spPr>
        <p:txBody>
          <a:bodyPr>
            <a:no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64" y="6537960"/>
            <a:ext cx="2895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0213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A1AD-DD8E-4727-BCF8-343728FCC9D5}" type="datetime1">
              <a:rPr lang="en-US" smtClean="0"/>
              <a:t>05/16/2019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72188" y="100013"/>
            <a:ext cx="2979737" cy="330200"/>
          </a:xfrm>
        </p:spPr>
        <p:txBody>
          <a:bodyPr>
            <a:no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64" y="6537960"/>
            <a:ext cx="2895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4704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84E6E-9EC9-4C53-AECD-D1F36C455E86}" type="datetime1">
              <a:rPr lang="en-US" smtClean="0"/>
              <a:t>05/16/2019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72188" y="100013"/>
            <a:ext cx="2979737" cy="330200"/>
          </a:xfrm>
        </p:spPr>
        <p:txBody>
          <a:bodyPr>
            <a:no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2364" y="6537960"/>
            <a:ext cx="2895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86234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01A9F-8B9E-4934-A2C2-CF83B9EAC1C4}" type="datetime1">
              <a:rPr lang="en-US" smtClean="0"/>
              <a:t>05/16/2019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72188" y="100013"/>
            <a:ext cx="2979737" cy="330200"/>
          </a:xfrm>
        </p:spPr>
        <p:txBody>
          <a:bodyPr>
            <a:no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64" y="6537960"/>
            <a:ext cx="2895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5390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1F94F-2433-4842-8002-B76EC1FA3A70}" type="datetime1">
              <a:rPr lang="en-US" smtClean="0"/>
              <a:t>05/16/2019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72188" y="100013"/>
            <a:ext cx="2979737" cy="330200"/>
          </a:xfrm>
        </p:spPr>
        <p:txBody>
          <a:bodyPr>
            <a:no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64" y="6537960"/>
            <a:ext cx="2895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7605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60"/>
            <a:ext cx="3008313" cy="8407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66928"/>
            <a:ext cx="5111750" cy="55592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FB2A-6F87-47C4-AFCB-77A2A8CEF6C4}" type="datetime1">
              <a:rPr lang="en-US" smtClean="0"/>
              <a:t>05/16/2019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72188" y="100013"/>
            <a:ext cx="2979737" cy="330200"/>
          </a:xfrm>
        </p:spPr>
        <p:txBody>
          <a:bodyPr>
            <a:no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64" y="6537960"/>
            <a:ext cx="2895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06090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89E6B-5282-4A2B-8935-8DE6C7CA05E0}" type="datetime1">
              <a:rPr lang="en-US" smtClean="0"/>
              <a:t>05/16/2019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72188" y="100013"/>
            <a:ext cx="2979737" cy="330200"/>
          </a:xfrm>
        </p:spPr>
        <p:txBody>
          <a:bodyPr>
            <a:no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64" y="6537960"/>
            <a:ext cx="2895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001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1417D-A41D-4646-B18F-1C059DF933EF}" type="datetime1">
              <a:rPr lang="en-US" smtClean="0"/>
              <a:t>05/16/2019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5505450" y="82550"/>
            <a:ext cx="3556000" cy="365125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00408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744BC-AA65-4DB1-834B-3D2A887D40D5}" type="datetime1">
              <a:rPr lang="en-US" smtClean="0"/>
              <a:t>05/16/2019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72188" y="100013"/>
            <a:ext cx="2979737" cy="330200"/>
          </a:xfrm>
        </p:spPr>
        <p:txBody>
          <a:bodyPr>
            <a:no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64" y="6537960"/>
            <a:ext cx="2895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52799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4A768-7F43-4BA1-B00C-28C7CE2B6E4A}" type="datetime1">
              <a:rPr lang="en-US" smtClean="0"/>
              <a:t>05/16/2019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72188" y="100013"/>
            <a:ext cx="2979737" cy="330200"/>
          </a:xfrm>
        </p:spPr>
        <p:txBody>
          <a:bodyPr>
            <a:no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64" y="6537960"/>
            <a:ext cx="2895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73840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49910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-1079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A1689-89C9-4EFA-9D8C-F652DD02D706}" type="datetime1">
              <a:rPr lang="en-US" smtClean="0"/>
              <a:t>05/16/2019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22313" y="3071813"/>
            <a:ext cx="7781925" cy="235902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6072188" y="100013"/>
            <a:ext cx="2979737" cy="330200"/>
          </a:xfrm>
        </p:spPr>
        <p:txBody>
          <a:bodyPr>
            <a:no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64" y="6537960"/>
            <a:ext cx="2895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32251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FA1AD-DD8E-4727-BCF8-343728FCC9D5}" type="datetime1">
              <a:rPr lang="en-US" smtClean="0"/>
              <a:t>05/16/2019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72188" y="100013"/>
            <a:ext cx="2979737" cy="330200"/>
          </a:xfrm>
        </p:spPr>
        <p:txBody>
          <a:bodyPr>
            <a:no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64" y="6537960"/>
            <a:ext cx="2895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36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84E6E-9EC9-4C53-AECD-D1F36C455E86}" type="datetime1">
              <a:rPr lang="en-US" smtClean="0"/>
              <a:t>05/16/2019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72188" y="100013"/>
            <a:ext cx="2979737" cy="330200"/>
          </a:xfrm>
        </p:spPr>
        <p:txBody>
          <a:bodyPr>
            <a:no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4"/>
          </p:nvPr>
        </p:nvSpPr>
        <p:spPr>
          <a:xfrm>
            <a:off x="2364" y="6537960"/>
            <a:ext cx="2895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90060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01A9F-8B9E-4934-A2C2-CF83B9EAC1C4}" type="datetime1">
              <a:rPr lang="en-US" smtClean="0"/>
              <a:t>05/16/2019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72188" y="100013"/>
            <a:ext cx="2979737" cy="330200"/>
          </a:xfrm>
        </p:spPr>
        <p:txBody>
          <a:bodyPr>
            <a:no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64" y="6537960"/>
            <a:ext cx="2895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12743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1F94F-2433-4842-8002-B76EC1FA3A70}" type="datetime1">
              <a:rPr lang="en-US" smtClean="0"/>
              <a:t>05/16/2019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72188" y="100013"/>
            <a:ext cx="2979737" cy="330200"/>
          </a:xfrm>
        </p:spPr>
        <p:txBody>
          <a:bodyPr>
            <a:no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64" y="6537960"/>
            <a:ext cx="2895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55866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60"/>
            <a:ext cx="3008313" cy="8407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566928"/>
            <a:ext cx="5111750" cy="55592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5FB2A-6F87-47C4-AFCB-77A2A8CEF6C4}" type="datetime1">
              <a:rPr lang="en-US" smtClean="0"/>
              <a:t>05/16/2019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72188" y="100013"/>
            <a:ext cx="2979737" cy="330200"/>
          </a:xfrm>
        </p:spPr>
        <p:txBody>
          <a:bodyPr>
            <a:no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64" y="6537960"/>
            <a:ext cx="2895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2975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89E6B-5282-4A2B-8935-8DE6C7CA05E0}" type="datetime1">
              <a:rPr lang="en-US" smtClean="0"/>
              <a:t>05/16/2019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072188" y="100013"/>
            <a:ext cx="2979737" cy="330200"/>
          </a:xfrm>
        </p:spPr>
        <p:txBody>
          <a:bodyPr>
            <a:no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64" y="6537960"/>
            <a:ext cx="2895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68522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41448" y="1508633"/>
            <a:ext cx="6629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62072" y="3392424"/>
            <a:ext cx="5989320" cy="8686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480560" y="6528816"/>
            <a:ext cx="1143000" cy="329184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CCD4EFCA-021D-4A14-A8E2-EB91F6E9DB80}" type="datetime1">
              <a:rPr lang="en-US" smtClean="0"/>
              <a:t>05/16/2019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3104" y="6537960"/>
            <a:ext cx="2895600" cy="320040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7928" y="6402070"/>
            <a:ext cx="493776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B6F5D0C4-982B-4608-B900-6EEF981032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124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DDCE4-8122-4CB8-A3AF-3C98592A72B2}" type="datetime1">
              <a:rPr lang="en-US" smtClean="0"/>
              <a:t>05/16/2019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5505450" y="82550"/>
            <a:ext cx="3556000" cy="365125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971523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4480560" y="6528816"/>
            <a:ext cx="1143000" cy="329184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2F074A0D-C9F1-4DAA-8EF2-3CAB337A78B5}" type="datetime1">
              <a:rPr lang="en-US" smtClean="0"/>
              <a:t>05/16/2019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3104" y="6537960"/>
            <a:ext cx="2895600" cy="320040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7928" y="6402070"/>
            <a:ext cx="493776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B6F5D0C4-982B-4608-B900-6EEF981032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94430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480560" y="6528816"/>
            <a:ext cx="1143000" cy="329184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B1FC3B3F-E846-4A3B-BD46-6B68116E6FA2}" type="datetime1">
              <a:rPr lang="en-US" smtClean="0"/>
              <a:t>05/16/2019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3104" y="6537960"/>
            <a:ext cx="2895600" cy="320040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7928" y="6402070"/>
            <a:ext cx="493776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B6F5D0C4-982B-4608-B900-6EEF981032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06396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94A749-B8D8-41C3-9A16-2DCE1FD4D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FAFB5-E971-423D-B2A2-B97578D23208}" type="datetimeFigureOut">
              <a:rPr lang="en-US"/>
              <a:pPr>
                <a:defRPr/>
              </a:pPr>
              <a:t>05/16/2019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C7F2D-0E67-4E63-BF09-F8156478D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FCAABE-DA67-4818-B5D0-CC064BDDF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04339F-BFB2-4488-9EA7-98A7F33F62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818176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60">
            <a:extLst>
              <a:ext uri="{FF2B5EF4-FFF2-40B4-BE49-F238E27FC236}">
                <a16:creationId xmlns:a16="http://schemas.microsoft.com/office/drawing/2014/main" id="{D0A4B7F6-A69A-400F-BE3A-990F637937A4}"/>
              </a:ext>
            </a:extLst>
          </p:cNvPr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61">
              <a:extLst>
                <a:ext uri="{FF2B5EF4-FFF2-40B4-BE49-F238E27FC236}">
                  <a16:creationId xmlns:a16="http://schemas.microsoft.com/office/drawing/2014/main" id="{F56981CA-27F8-4134-AA9B-A8A0D2FC68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>
                <a:extLst>
                  <a:ext uri="{FF2B5EF4-FFF2-40B4-BE49-F238E27FC236}">
                    <a16:creationId xmlns:a16="http://schemas.microsoft.com/office/drawing/2014/main" id="{BDEDCCBE-659B-4991-930D-24EE70B6A59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id="{E3792F07-529B-43AC-82FA-3B4D831656E0}"/>
                    </a:ext>
                  </a:extLst>
                </p:cNvPr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2">
                  <a:extLst>
                    <a:ext uri="{FF2B5EF4-FFF2-40B4-BE49-F238E27FC236}">
                      <a16:creationId xmlns:a16="http://schemas.microsoft.com/office/drawing/2014/main" id="{70C930B3-5013-49A7-9F84-8B1E08357925}"/>
                    </a:ext>
                  </a:extLst>
                </p:cNvPr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3" name="Rectangle 3">
                  <a:extLst>
                    <a:ext uri="{FF2B5EF4-FFF2-40B4-BE49-F238E27FC236}">
                      <a16:creationId xmlns:a16="http://schemas.microsoft.com/office/drawing/2014/main" id="{784D9BCF-0537-451B-A541-6AB092E2B8FD}"/>
                    </a:ext>
                  </a:extLst>
                </p:cNvPr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>
                <a:extLst>
                  <a:ext uri="{FF2B5EF4-FFF2-40B4-BE49-F238E27FC236}">
                    <a16:creationId xmlns:a16="http://schemas.microsoft.com/office/drawing/2014/main" id="{7A8304EE-C7DD-40FE-BB8F-BDAFF1B8C40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37">
                  <a:extLst>
                    <a:ext uri="{FF2B5EF4-FFF2-40B4-BE49-F238E27FC236}">
                      <a16:creationId xmlns:a16="http://schemas.microsoft.com/office/drawing/2014/main" id="{08C38535-CA9F-41CC-AA77-99E8058352F3}"/>
                    </a:ext>
                  </a:extLst>
                </p:cNvPr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38">
                  <a:extLst>
                    <a:ext uri="{FF2B5EF4-FFF2-40B4-BE49-F238E27FC236}">
                      <a16:creationId xmlns:a16="http://schemas.microsoft.com/office/drawing/2014/main" id="{2E36961F-1DD2-4711-B362-FAD36F21CF48}"/>
                    </a:ext>
                  </a:extLst>
                </p:cNvPr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0" name="Rectangle 39">
                  <a:extLst>
                    <a:ext uri="{FF2B5EF4-FFF2-40B4-BE49-F238E27FC236}">
                      <a16:creationId xmlns:a16="http://schemas.microsoft.com/office/drawing/2014/main" id="{76A8D49B-B3BF-4AD1-8F7D-999B10E1FC7E}"/>
                    </a:ext>
                  </a:extLst>
                </p:cNvPr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>
                <a:extLst>
                  <a:ext uri="{FF2B5EF4-FFF2-40B4-BE49-F238E27FC236}">
                    <a16:creationId xmlns:a16="http://schemas.microsoft.com/office/drawing/2014/main" id="{0AB51EB4-D374-49FE-BCCD-1F38AA30A60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5A9BB336-7039-403E-98DF-A0FAEFA22F4A}"/>
                    </a:ext>
                  </a:extLst>
                </p:cNvPr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35">
                  <a:extLst>
                    <a:ext uri="{FF2B5EF4-FFF2-40B4-BE49-F238E27FC236}">
                      <a16:creationId xmlns:a16="http://schemas.microsoft.com/office/drawing/2014/main" id="{3BC4F2F1-7B7D-4B5D-8092-D06713B834B7}"/>
                    </a:ext>
                  </a:extLst>
                </p:cNvPr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4E1F54AF-A025-45D9-AF90-C9EB39FB94A8}"/>
                    </a:ext>
                  </a:extLst>
                </p:cNvPr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D5B5214F-4280-4295-8E94-8DDC37D27478}"/>
                  </a:ext>
                </a:extLst>
              </p:cNvPr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A63F0B93-13F0-49F1-BC66-E99A1F42ABD8}"/>
                  </a:ext>
                </a:extLst>
              </p:cNvPr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E2C0C70A-84F8-44C8-9BB0-627196778BDB}"/>
                  </a:ext>
                </a:extLst>
              </p:cNvPr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7" name="Freeform 62">
              <a:extLst>
                <a:ext uri="{FF2B5EF4-FFF2-40B4-BE49-F238E27FC236}">
                  <a16:creationId xmlns:a16="http://schemas.microsoft.com/office/drawing/2014/main" id="{63A24E02-9FA8-4082-9606-B0BE364B96FB}"/>
                </a:ext>
              </a:extLst>
            </p:cNvPr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63">
              <a:extLst>
                <a:ext uri="{FF2B5EF4-FFF2-40B4-BE49-F238E27FC236}">
                  <a16:creationId xmlns:a16="http://schemas.microsoft.com/office/drawing/2014/main" id="{ABBCBA84-5D74-47C0-9998-287EA51B3BDE}"/>
                </a:ext>
              </a:extLst>
            </p:cNvPr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64">
              <a:extLst>
                <a:ext uri="{FF2B5EF4-FFF2-40B4-BE49-F238E27FC236}">
                  <a16:creationId xmlns:a16="http://schemas.microsoft.com/office/drawing/2014/main" id="{79833B86-A718-4F13-8806-03630A7B326C}"/>
                </a:ext>
              </a:extLst>
            </p:cNvPr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66">
              <a:extLst>
                <a:ext uri="{FF2B5EF4-FFF2-40B4-BE49-F238E27FC236}">
                  <a16:creationId xmlns:a16="http://schemas.microsoft.com/office/drawing/2014/main" id="{52C5B142-880F-4282-B78A-A752D4DBC299}"/>
                </a:ext>
              </a:extLst>
            </p:cNvPr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Freeform 67">
              <a:extLst>
                <a:ext uri="{FF2B5EF4-FFF2-40B4-BE49-F238E27FC236}">
                  <a16:creationId xmlns:a16="http://schemas.microsoft.com/office/drawing/2014/main" id="{A8339D12-8EEE-43B4-913D-5ECEF1C1039A}"/>
                </a:ext>
              </a:extLst>
            </p:cNvPr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11">
              <a:extLst>
                <a:ext uri="{FF2B5EF4-FFF2-40B4-BE49-F238E27FC236}">
                  <a16:creationId xmlns:a16="http://schemas.microsoft.com/office/drawing/2014/main" id="{0D02212C-6B90-4F3C-8BD6-AF9214FAD2CE}"/>
                </a:ext>
              </a:extLst>
            </p:cNvPr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23D7F209-6175-44EC-8D73-26EAD9FD7D77}"/>
                </a:ext>
              </a:extLst>
            </p:cNvPr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13">
              <a:extLst>
                <a:ext uri="{FF2B5EF4-FFF2-40B4-BE49-F238E27FC236}">
                  <a16:creationId xmlns:a16="http://schemas.microsoft.com/office/drawing/2014/main" id="{F2C5E16F-94D6-47D2-8070-B621B5D5C57C}"/>
                </a:ext>
              </a:extLst>
            </p:cNvPr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14">
              <a:extLst>
                <a:ext uri="{FF2B5EF4-FFF2-40B4-BE49-F238E27FC236}">
                  <a16:creationId xmlns:a16="http://schemas.microsoft.com/office/drawing/2014/main" id="{3642362E-7646-4675-B4BF-F6D3DA595B5F}"/>
                </a:ext>
              </a:extLst>
            </p:cNvPr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Hexagon 15">
              <a:extLst>
                <a:ext uri="{FF2B5EF4-FFF2-40B4-BE49-F238E27FC236}">
                  <a16:creationId xmlns:a16="http://schemas.microsoft.com/office/drawing/2014/main" id="{DC56D510-7A87-4A1A-9849-D4F4BB0E48CF}"/>
                </a:ext>
              </a:extLst>
            </p:cNvPr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Freeform 75">
              <a:extLst>
                <a:ext uri="{FF2B5EF4-FFF2-40B4-BE49-F238E27FC236}">
                  <a16:creationId xmlns:a16="http://schemas.microsoft.com/office/drawing/2014/main" id="{AEF63F5A-3E27-4247-866C-A58BE680899E}"/>
                </a:ext>
              </a:extLst>
            </p:cNvPr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17">
              <a:extLst>
                <a:ext uri="{FF2B5EF4-FFF2-40B4-BE49-F238E27FC236}">
                  <a16:creationId xmlns:a16="http://schemas.microsoft.com/office/drawing/2014/main" id="{CFFDA74A-366C-4C5D-A7E7-2D845D8CA92D}"/>
                </a:ext>
              </a:extLst>
            </p:cNvPr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18">
              <a:extLst>
                <a:ext uri="{FF2B5EF4-FFF2-40B4-BE49-F238E27FC236}">
                  <a16:creationId xmlns:a16="http://schemas.microsoft.com/office/drawing/2014/main" id="{CFE063A9-3337-41A8-9AD0-427502465A4B}"/>
                </a:ext>
              </a:extLst>
            </p:cNvPr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203BEEF1-A073-4D04-8D70-ECE89F553757}"/>
                </a:ext>
              </a:extLst>
            </p:cNvPr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20">
              <a:extLst>
                <a:ext uri="{FF2B5EF4-FFF2-40B4-BE49-F238E27FC236}">
                  <a16:creationId xmlns:a16="http://schemas.microsoft.com/office/drawing/2014/main" id="{37F95A6B-0B4D-4D31-8617-02604578886A}"/>
                </a:ext>
              </a:extLst>
            </p:cNvPr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21">
              <a:extLst>
                <a:ext uri="{FF2B5EF4-FFF2-40B4-BE49-F238E27FC236}">
                  <a16:creationId xmlns:a16="http://schemas.microsoft.com/office/drawing/2014/main" id="{48694A80-441D-4645-8D8D-27D840E1EED5}"/>
                </a:ext>
              </a:extLst>
            </p:cNvPr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22">
              <a:extLst>
                <a:ext uri="{FF2B5EF4-FFF2-40B4-BE49-F238E27FC236}">
                  <a16:creationId xmlns:a16="http://schemas.microsoft.com/office/drawing/2014/main" id="{0DC2661C-6690-46A5-9FE6-50C96E4145D7}"/>
                </a:ext>
              </a:extLst>
            </p:cNvPr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23">
              <a:extLst>
                <a:ext uri="{FF2B5EF4-FFF2-40B4-BE49-F238E27FC236}">
                  <a16:creationId xmlns:a16="http://schemas.microsoft.com/office/drawing/2014/main" id="{25FAF550-1082-4E12-9735-3A0C6BBED2DC}"/>
                </a:ext>
              </a:extLst>
            </p:cNvPr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24">
              <a:extLst>
                <a:ext uri="{FF2B5EF4-FFF2-40B4-BE49-F238E27FC236}">
                  <a16:creationId xmlns:a16="http://schemas.microsoft.com/office/drawing/2014/main" id="{CB53C2FF-E04B-4158-AF93-1857A213ED6C}"/>
                </a:ext>
              </a:extLst>
            </p:cNvPr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Hexagon 25">
              <a:extLst>
                <a:ext uri="{FF2B5EF4-FFF2-40B4-BE49-F238E27FC236}">
                  <a16:creationId xmlns:a16="http://schemas.microsoft.com/office/drawing/2014/main" id="{AC4C16B3-0252-44B2-A6BF-8A470442E98F}"/>
                </a:ext>
              </a:extLst>
            </p:cNvPr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85">
              <a:extLst>
                <a:ext uri="{FF2B5EF4-FFF2-40B4-BE49-F238E27FC236}">
                  <a16:creationId xmlns:a16="http://schemas.microsoft.com/office/drawing/2014/main" id="{1956EC55-142D-49FB-8BF0-6A769C38A90F}"/>
                </a:ext>
              </a:extLst>
            </p:cNvPr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Freeform 86">
              <a:extLst>
                <a:ext uri="{FF2B5EF4-FFF2-40B4-BE49-F238E27FC236}">
                  <a16:creationId xmlns:a16="http://schemas.microsoft.com/office/drawing/2014/main" id="{C434BF7F-BCDB-4B96-A43B-7A114D73A7AE}"/>
                </a:ext>
              </a:extLst>
            </p:cNvPr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4" name="Rectangle 43">
            <a:extLst>
              <a:ext uri="{FF2B5EF4-FFF2-40B4-BE49-F238E27FC236}">
                <a16:creationId xmlns:a16="http://schemas.microsoft.com/office/drawing/2014/main" id="{CD8C9AC8-74F7-4386-B817-F03DABBA6B83}"/>
              </a:ext>
            </a:extLst>
          </p:cNvPr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F0FF5ED4-BD8D-465E-AC41-3554895D1B01}"/>
              </a:ext>
            </a:extLst>
          </p:cNvPr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20C7CC2-F8E2-42C0-8F4F-E158F0C55194}"/>
              </a:ext>
            </a:extLst>
          </p:cNvPr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E45865BA-6476-49CD-B9F0-A85B5DDC8F6C}"/>
              </a:ext>
            </a:extLst>
          </p:cNvPr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Date Placeholder 4">
            <a:extLst>
              <a:ext uri="{FF2B5EF4-FFF2-40B4-BE49-F238E27FC236}">
                <a16:creationId xmlns:a16="http://schemas.microsoft.com/office/drawing/2014/main" id="{323AFB4B-8DCF-4B31-8901-F896C63C3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569CC-FDAE-46BF-9F48-7088DA427B76}" type="datetimeFigureOut">
              <a:rPr lang="en-US"/>
              <a:pPr>
                <a:defRPr/>
              </a:pPr>
              <a:t>05/16/2019</a:t>
            </a:fld>
            <a:endParaRPr lang="en-US"/>
          </a:p>
        </p:txBody>
      </p:sp>
      <p:sp>
        <p:nvSpPr>
          <p:cNvPr id="49" name="Slide Number Placeholder 6">
            <a:extLst>
              <a:ext uri="{FF2B5EF4-FFF2-40B4-BE49-F238E27FC236}">
                <a16:creationId xmlns:a16="http://schemas.microsoft.com/office/drawing/2014/main" id="{AFFBFA04-41EA-47A1-9F96-9804421A07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56E1CCD-A7C5-4270-959D-AD8E898AC9E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0" name="Footer Placeholder 5">
            <a:extLst>
              <a:ext uri="{FF2B5EF4-FFF2-40B4-BE49-F238E27FC236}">
                <a16:creationId xmlns:a16="http://schemas.microsoft.com/office/drawing/2014/main" id="{4E2073A8-0CBF-4147-88AE-247C473EC9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03919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3EB457-1294-498B-A5CC-FA027B896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EC2F-DA53-4345-A3CA-345E62E227D1}" type="datetimeFigureOut">
              <a:rPr lang="en-US"/>
              <a:pPr>
                <a:defRPr/>
              </a:pPr>
              <a:t>05/16/2019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55585-72B5-4FD2-8EE9-8E9C3BBB0C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85D320-9ECD-4851-AD75-E65F29D67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04D8D2-A07A-4957-AF0E-5978D5DAD1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0289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49910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-1079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01242-5026-41D4-9096-770CCF18D659}" type="datetime1">
              <a:rPr lang="en-US" smtClean="0"/>
              <a:t>05/16/2019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22313" y="3071813"/>
            <a:ext cx="7781925" cy="2359025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5505450" y="82550"/>
            <a:ext cx="3556000" cy="365125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7578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C0A4D-B7CC-4093-B821-07C0CA86D9DA}" type="datetime1">
              <a:rPr lang="en-US" smtClean="0"/>
              <a:t>05/16/2019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5505450" y="82550"/>
            <a:ext cx="3556000" cy="365125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8860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4ED52-CA50-49C8-8AC1-1D11A034FB29}" type="datetime1">
              <a:rPr lang="en-US" smtClean="0"/>
              <a:t>05/16/2019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5505450" y="82550"/>
            <a:ext cx="3556000" cy="365125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213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5DB1-0F0F-4067-892F-384639F199D8}" type="datetime1">
              <a:rPr lang="en-US" smtClean="0"/>
              <a:t>05/16/2019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5505450" y="82550"/>
            <a:ext cx="3556000" cy="365125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78841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1EE34-58A4-4FE3-865F-F2FFFFCA3602}" type="datetime1">
              <a:rPr lang="en-US" smtClean="0"/>
              <a:t>05/16/2019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5505450" y="82550"/>
            <a:ext cx="3556000" cy="365125"/>
          </a:xfrm>
        </p:spPr>
        <p:txBody>
          <a:bodyPr>
            <a:normAutofit/>
          </a:bodyPr>
          <a:lstStyle>
            <a:lvl1pPr marL="0" indent="0" algn="r">
              <a:buNone/>
              <a:defRPr sz="16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6075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7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25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1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34.xml"/><Relationship Id="rId10" Type="http://schemas.openxmlformats.org/officeDocument/2006/relationships/theme" Target="../theme/theme5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Layout" Target="../slideLayouts/slideLayout41.xml"/><Relationship Id="rId7" Type="http://schemas.openxmlformats.org/officeDocument/2006/relationships/theme" Target="../theme/theme6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5" Type="http://schemas.openxmlformats.org/officeDocument/2006/relationships/slideLayout" Target="../slideLayouts/slideLayout43.xml"/><Relationship Id="rId4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41064" y="1545654"/>
            <a:ext cx="47457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 txBox="1">
            <a:spLocks/>
          </p:cNvSpPr>
          <p:nvPr userDrawn="1"/>
        </p:nvSpPr>
        <p:spPr>
          <a:xfrm>
            <a:off x="5230432" y="5093399"/>
            <a:ext cx="2203640" cy="328612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5C5C5C"/>
                </a:solidFill>
              </a:rPr>
              <a:t>Last Updated:</a:t>
            </a:r>
          </a:p>
        </p:txBody>
      </p:sp>
    </p:spTree>
    <p:extLst>
      <p:ext uri="{BB962C8B-B14F-4D97-AF65-F5344CB8AC3E}">
        <p14:creationId xmlns:p14="http://schemas.microsoft.com/office/powerpoint/2010/main" val="822074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7" r:id="rId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2800" kern="1200">
          <a:solidFill>
            <a:schemeClr val="bg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76072"/>
            <a:ext cx="8229600" cy="8964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80560" y="6528816"/>
            <a:ext cx="11430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845EAD2D-3F0E-4B1A-8C37-54B6BFB0DEC2}" type="datetime1">
              <a:rPr lang="en-US" smtClean="0"/>
              <a:t>05/16/2019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64" y="6537960"/>
            <a:ext cx="2895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6176" y="6374638"/>
            <a:ext cx="7406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6F5D0C4-982B-4608-B900-6EEF981032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70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2800" kern="1200">
          <a:solidFill>
            <a:schemeClr val="bg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76072"/>
            <a:ext cx="8229600" cy="8964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80560" y="6528816"/>
            <a:ext cx="11430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06BB8AD7-0EAE-4C27-A949-88BFEF952CF6}" type="datetime1">
              <a:rPr lang="en-US" smtClean="0"/>
              <a:t>05/16/2019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6176" y="6502654"/>
            <a:ext cx="7406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6F5D0C4-982B-4608-B900-6EEF981032B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64" y="6537960"/>
            <a:ext cx="2895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192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2800" kern="1200">
          <a:solidFill>
            <a:schemeClr val="bg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76072"/>
            <a:ext cx="8229600" cy="8964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80560" y="6528816"/>
            <a:ext cx="11430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06BB8AD7-0EAE-4C27-A949-88BFEF952CF6}" type="datetime1">
              <a:rPr lang="en-US" smtClean="0"/>
              <a:t>05/16/2019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6176" y="6502654"/>
            <a:ext cx="7406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6F5D0C4-982B-4608-B900-6EEF981032B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64" y="6537960"/>
            <a:ext cx="2895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724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2800" kern="1200">
          <a:solidFill>
            <a:schemeClr val="bg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76072"/>
            <a:ext cx="8229600" cy="8964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80560" y="6528816"/>
            <a:ext cx="11430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06BB8AD7-0EAE-4C27-A949-88BFEF952CF6}" type="datetime1">
              <a:rPr lang="en-US" smtClean="0"/>
              <a:t>05/16/2019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6176" y="6502654"/>
            <a:ext cx="7406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6F5D0C4-982B-4608-B900-6EEF981032B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64" y="6537960"/>
            <a:ext cx="2895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031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2800" kern="1200">
          <a:solidFill>
            <a:schemeClr val="bg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52928" y="1179576"/>
            <a:ext cx="5751576" cy="7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00984" y="2916936"/>
            <a:ext cx="5385816" cy="32092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480560" y="6528816"/>
            <a:ext cx="1143000" cy="329184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fld id="{C0377A1C-26A0-4354-A746-44645FA75002}" type="datetime1">
              <a:rPr lang="en-US" smtClean="0"/>
              <a:t>05/16/2019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13104" y="6537960"/>
            <a:ext cx="2895600" cy="320040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67928" y="6402070"/>
            <a:ext cx="493776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B6F5D0C4-982B-4608-B900-6EEF981032B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679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4" r:id="rId2"/>
    <p:sldLayoutId id="2147483675" r:id="rId3"/>
    <p:sldLayoutId id="2147483743" r:id="rId4"/>
    <p:sldLayoutId id="2147483744" r:id="rId5"/>
    <p:sldLayoutId id="2147483745" r:id="rId6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2800" kern="1200">
          <a:solidFill>
            <a:schemeClr val="bg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Mentoring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145536" y="2569464"/>
            <a:ext cx="5998464" cy="749808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PSI New Hires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55E75-7C28-4E5E-8FF1-E9F9DE814890}"/>
              </a:ext>
            </a:extLst>
          </p:cNvPr>
          <p:cNvSpPr txBox="1"/>
          <p:nvPr/>
        </p:nvSpPr>
        <p:spPr>
          <a:xfrm>
            <a:off x="6214368" y="5113539"/>
            <a:ext cx="95878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1-09-19</a:t>
            </a:r>
          </a:p>
        </p:txBody>
      </p:sp>
    </p:spTree>
    <p:extLst>
      <p:ext uri="{BB962C8B-B14F-4D97-AF65-F5344CB8AC3E}">
        <p14:creationId xmlns:p14="http://schemas.microsoft.com/office/powerpoint/2010/main" val="103976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What are supervisor’s duties?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>
                <a:solidFill>
                  <a:srgbClr val="002060"/>
                </a:solidFill>
              </a:rPr>
              <a:t>Select a mentor for the New Hire</a:t>
            </a:r>
          </a:p>
          <a:p>
            <a:r>
              <a:rPr lang="en-US" sz="2200" dirty="0">
                <a:solidFill>
                  <a:srgbClr val="002060"/>
                </a:solidFill>
              </a:rPr>
              <a:t>Meet regularly with the New Hire to discuss local office policies &amp; procedures, child welfare policies/law and best practice</a:t>
            </a:r>
          </a:p>
          <a:p>
            <a:r>
              <a:rPr lang="en-US" sz="2200" dirty="0">
                <a:solidFill>
                  <a:srgbClr val="002060"/>
                </a:solidFill>
              </a:rPr>
              <a:t>Assist the New Hire with the Transfer of Learning to the OJT</a:t>
            </a:r>
          </a:p>
          <a:p>
            <a:r>
              <a:rPr lang="en-US" sz="2200" dirty="0">
                <a:solidFill>
                  <a:srgbClr val="002060"/>
                </a:solidFill>
              </a:rPr>
              <a:t>Assist the New Hire and experienced worker (mentor) with planning OJT Activities	</a:t>
            </a:r>
          </a:p>
          <a:p>
            <a:r>
              <a:rPr lang="en-US" sz="2200" dirty="0">
                <a:solidFill>
                  <a:srgbClr val="002060"/>
                </a:solidFill>
              </a:rPr>
              <a:t>Meet weekly with New Hire to assess progress</a:t>
            </a:r>
          </a:p>
          <a:p>
            <a:r>
              <a:rPr lang="en-US" sz="2200" dirty="0">
                <a:solidFill>
                  <a:srgbClr val="002060"/>
                </a:solidFill>
              </a:rPr>
              <a:t>Reinforce opportunities for skill demonstration during OJT</a:t>
            </a:r>
          </a:p>
          <a:p>
            <a:r>
              <a:rPr lang="en-US" sz="2200" dirty="0">
                <a:solidFill>
                  <a:srgbClr val="002060"/>
                </a:solidFill>
              </a:rPr>
              <a:t>Complete New Hire Evaluation Summary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7311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2060"/>
                </a:solidFill>
              </a:rPr>
              <a:t>Together we can make a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en-US" dirty="0">
                <a:solidFill>
                  <a:srgbClr val="002060"/>
                </a:solidFill>
              </a:rPr>
              <a:t>DIFFERENCE!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	   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	    New Hire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	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+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 Experienced Worker (Mentor)</a:t>
            </a:r>
          </a:p>
          <a:p>
            <a:pPr marL="0" indent="0">
              <a:buNone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+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  Supervisor</a:t>
            </a:r>
          </a:p>
          <a:p>
            <a:pPr marL="0" indent="0">
              <a:buNone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+</a:t>
            </a:r>
            <a:r>
              <a:rPr lang="en-US" dirty="0">
                <a:solidFill>
                  <a:srgbClr val="002060"/>
                </a:solidFill>
              </a:rPr>
              <a:t>  PSI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	</a:t>
            </a:r>
            <a:r>
              <a:rPr lang="en-US" b="1" dirty="0">
                <a:solidFill>
                  <a:schemeClr val="tx2">
                    <a:lumMod val="75000"/>
                  </a:schemeClr>
                </a:solidFill>
              </a:rPr>
              <a:t>____________________________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	</a:t>
            </a:r>
            <a:r>
              <a:rPr lang="en-US" b="1" dirty="0">
                <a:solidFill>
                  <a:srgbClr val="002060"/>
                </a:solidFill>
              </a:rPr>
              <a:t>= </a:t>
            </a:r>
            <a:r>
              <a:rPr lang="en-US" dirty="0">
                <a:solidFill>
                  <a:srgbClr val="002060"/>
                </a:solidFill>
              </a:rPr>
              <a:t> Improved Child Welfare Practice</a:t>
            </a:r>
          </a:p>
          <a:p>
            <a:pPr marL="0" indent="0">
              <a:buNone/>
            </a:pPr>
            <a:endParaRPr lang="en-US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dirty="0">
                <a:solidFill>
                  <a:srgbClr val="002060"/>
                </a:solidFill>
              </a:rPr>
              <a:t>Welcome to the TEAM!</a:t>
            </a:r>
          </a:p>
          <a:p>
            <a:pPr marL="0" indent="0">
              <a:buNone/>
            </a:pP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5D0C4-982B-4608-B900-6EEF981032B1}" type="slidenum">
              <a:rPr lang="en-US" smtClean="0"/>
              <a:t>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612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6FCE9-AB2C-4BB3-BF3A-D5D5588C0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1066800"/>
            <a:ext cx="7077075" cy="1179513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2060"/>
                </a:solidFill>
              </a:rPr>
              <a:t>Mentoring New CW Workers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159679-D456-418A-896D-8F8A8815A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840" y="2159662"/>
            <a:ext cx="5385816" cy="3631538"/>
          </a:xfrm>
        </p:spPr>
        <p:txBody>
          <a:bodyPr rtlCol="0">
            <a:normAutofit/>
          </a:bodyPr>
          <a:lstStyle/>
          <a:p>
            <a:pPr marL="68580" indent="0" eaLnBrk="1" fontAlgn="auto" hangingPunct="1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en-US" dirty="0">
                <a:solidFill>
                  <a:srgbClr val="002060"/>
                </a:solidFill>
              </a:rPr>
              <a:t>What do I need to know to be a child welfare training mentor?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002060"/>
                </a:solidFill>
              </a:rPr>
              <a:t>Why you were chosen to participate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How mentoring </a:t>
            </a:r>
            <a:r>
              <a:rPr lang="en-US" dirty="0">
                <a:solidFill>
                  <a:srgbClr val="002060"/>
                </a:solidFill>
              </a:rPr>
              <a:t>will benefit you</a:t>
            </a:r>
          </a:p>
          <a:p>
            <a:pPr indent="-274320"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rgbClr val="002060"/>
                </a:solidFill>
              </a:rPr>
              <a:t>What your responsibilities will be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5AB9C-68A7-4B50-8DCC-D88023805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6352" y="1144065"/>
            <a:ext cx="5751576" cy="750126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Continue…….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84B23-FDC4-4DF2-BF03-8C68DD270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473" y="2322132"/>
            <a:ext cx="5385816" cy="3209227"/>
          </a:xfrm>
        </p:spPr>
        <p:txBody>
          <a:bodyPr/>
          <a:lstStyle/>
          <a:p>
            <a:pPr indent="-274320">
              <a:defRPr/>
            </a:pPr>
            <a:r>
              <a:rPr lang="en-US" dirty="0">
                <a:solidFill>
                  <a:srgbClr val="002060"/>
                </a:solidFill>
              </a:rPr>
              <a:t>What the New Hire’s responsibilities will be</a:t>
            </a:r>
          </a:p>
          <a:p>
            <a:pPr indent="-274320">
              <a:defRPr/>
            </a:pPr>
            <a:r>
              <a:rPr lang="en-US" dirty="0">
                <a:solidFill>
                  <a:srgbClr val="002060"/>
                </a:solidFill>
              </a:rPr>
              <a:t>How the New Hire will benefit</a:t>
            </a:r>
          </a:p>
          <a:p>
            <a:pPr indent="-274320">
              <a:defRPr/>
            </a:pPr>
            <a:r>
              <a:rPr lang="en-US" dirty="0">
                <a:solidFill>
                  <a:srgbClr val="002060"/>
                </a:solidFill>
              </a:rPr>
              <a:t>How children and families will benefit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9B0877-52E8-42A1-B6D9-083A4BF2F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C70608-FBFE-4FB5-89F5-38FB4056D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4339F-BFB2-4488-9EA7-98A7F33F62F6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7923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45BE86E-8A7F-4D9C-87BC-7043124CB5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dirty="0">
                <a:solidFill>
                  <a:srgbClr val="002060"/>
                </a:solidFill>
              </a:rPr>
              <a:t>Because of your:</a:t>
            </a:r>
          </a:p>
          <a:p>
            <a:pPr>
              <a:defRPr/>
            </a:pPr>
            <a:r>
              <a:rPr lang="en-US" dirty="0">
                <a:solidFill>
                  <a:srgbClr val="002060"/>
                </a:solidFill>
              </a:rPr>
              <a:t>Knowledge of child welfare practice</a:t>
            </a:r>
          </a:p>
          <a:p>
            <a:pPr>
              <a:defRPr/>
            </a:pPr>
            <a:r>
              <a:rPr lang="en-US" dirty="0">
                <a:solidFill>
                  <a:srgbClr val="002060"/>
                </a:solidFill>
              </a:rPr>
              <a:t>Knowledge and application of policy and child welfare law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1A83FB5E-4B7D-4B67-B724-4B22C07725F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236357" y="1369075"/>
            <a:ext cx="4487126" cy="150810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Why you were chosen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To participate?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AFCE6-8A0A-490C-8D47-80498640A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Continue……..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89E27-D251-4F9F-BF5B-8D245348BA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2060"/>
                </a:solidFill>
              </a:rPr>
              <a:t>Demonstration of good child welfare practice</a:t>
            </a:r>
          </a:p>
          <a:p>
            <a:pPr>
              <a:defRPr/>
            </a:pPr>
            <a:r>
              <a:rPr lang="en-US" dirty="0">
                <a:solidFill>
                  <a:srgbClr val="002060"/>
                </a:solidFill>
              </a:rPr>
              <a:t>Commitment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to</a:t>
            </a:r>
            <a:r>
              <a:rPr lang="en-US" dirty="0">
                <a:solidFill>
                  <a:srgbClr val="002060"/>
                </a:solidFill>
              </a:rPr>
              <a:t> children and families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E5830E-A501-430B-8132-0D438BCC3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5367EA-1BE6-4E06-A7BB-39994809D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4339F-BFB2-4488-9EA7-98A7F33F62F6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3424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C0100-B808-4FE0-B200-21DCABE86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1045" y="1335349"/>
            <a:ext cx="7024688" cy="1143000"/>
          </a:xfrm>
        </p:spPr>
        <p:txBody>
          <a:bodyPr/>
          <a:lstStyle/>
          <a:p>
            <a:pPr algn="ctr" eaLnBrk="1" hangingPunct="1"/>
            <a:r>
              <a:rPr lang="en-US" altLang="en-US" dirty="0">
                <a:solidFill>
                  <a:srgbClr val="002060"/>
                </a:solidFill>
              </a:rPr>
              <a:t>HOW WILL THIS BENEFIT ME?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C608940A-FEC3-49CC-BE96-40ECDD91AF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0454" y="2580336"/>
            <a:ext cx="5386387" cy="3209925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en-US" dirty="0">
                <a:solidFill>
                  <a:srgbClr val="002060"/>
                </a:solidFill>
              </a:rPr>
              <a:t>It will allow you to:</a:t>
            </a:r>
          </a:p>
          <a:p>
            <a:pPr>
              <a:defRPr/>
            </a:pPr>
            <a:r>
              <a:rPr lang="en-US" dirty="0">
                <a:solidFill>
                  <a:srgbClr val="002060"/>
                </a:solidFill>
              </a:rPr>
              <a:t>Share your knowledge and experience</a:t>
            </a:r>
          </a:p>
          <a:p>
            <a:pPr>
              <a:defRPr/>
            </a:pPr>
            <a:r>
              <a:rPr lang="en-US" dirty="0">
                <a:solidFill>
                  <a:srgbClr val="002060"/>
                </a:solidFill>
              </a:rPr>
              <a:t>Positively impact the work of others</a:t>
            </a:r>
          </a:p>
          <a:p>
            <a:pPr>
              <a:defRPr/>
            </a:pPr>
            <a:r>
              <a:rPr lang="en-US" dirty="0">
                <a:solidFill>
                  <a:srgbClr val="002060"/>
                </a:solidFill>
              </a:rPr>
              <a:t>Provide the opportunity to practice coaching and management skills</a:t>
            </a:r>
          </a:p>
          <a:p>
            <a:pPr>
              <a:defRPr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</a:rPr>
              <a:t>Improve</a:t>
            </a:r>
            <a:r>
              <a:rPr lang="en-US" dirty="0">
                <a:solidFill>
                  <a:srgbClr val="002060"/>
                </a:solidFill>
              </a:rPr>
              <a:t> how children and families are served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E9655-D0BE-4F1A-A42A-80784548B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1806" y="1499172"/>
            <a:ext cx="5751576" cy="750126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dirty="0">
                <a:solidFill>
                  <a:srgbClr val="002060"/>
                </a:solidFill>
              </a:rPr>
              <a:t>What are </a:t>
            </a:r>
            <a:r>
              <a:rPr lang="en-US" altLang="en-US" dirty="0">
                <a:solidFill>
                  <a:schemeClr val="tx2">
                    <a:lumMod val="75000"/>
                  </a:schemeClr>
                </a:solidFill>
              </a:rPr>
              <a:t>the</a:t>
            </a:r>
            <a:r>
              <a:rPr lang="en-US" altLang="en-US" dirty="0">
                <a:solidFill>
                  <a:srgbClr val="002060"/>
                </a:solidFill>
              </a:rPr>
              <a:t> responsibilities of a mentor?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B67F6A-CB07-4A57-9BFA-E74896AFE5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27566" y="2526319"/>
            <a:ext cx="5385816" cy="3209227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en-US" sz="1800" dirty="0">
                <a:solidFill>
                  <a:srgbClr val="002060"/>
                </a:solidFill>
              </a:rPr>
              <a:t>Allow the New Hire to shadow and partner with you:</a:t>
            </a:r>
          </a:p>
          <a:p>
            <a:pPr marL="285750" indent="-285750">
              <a:buFont typeface="Wingdings" pitchFamily="2" charset="2"/>
              <a:buChar char="ü"/>
              <a:defRPr/>
            </a:pPr>
            <a:endParaRPr lang="en-US" sz="1800" dirty="0">
              <a:solidFill>
                <a:srgbClr val="002060"/>
              </a:solidFill>
            </a:endParaRPr>
          </a:p>
          <a:p>
            <a:pPr marL="742950" lvl="1" indent="-285750">
              <a:buFont typeface="Wingdings" pitchFamily="2" charset="2"/>
              <a:buChar char="ü"/>
              <a:defRPr/>
            </a:pPr>
            <a:r>
              <a:rPr lang="en-US" sz="1800" dirty="0">
                <a:solidFill>
                  <a:srgbClr val="002060"/>
                </a:solidFill>
              </a:rPr>
              <a:t>Make Field Visits</a:t>
            </a:r>
          </a:p>
          <a:p>
            <a:pPr marL="742950" lvl="1" indent="-285750">
              <a:buFont typeface="Wingdings" pitchFamily="2" charset="2"/>
              <a:buChar char="ü"/>
              <a:defRPr/>
            </a:pPr>
            <a:r>
              <a:rPr lang="en-US" sz="1800" dirty="0">
                <a:solidFill>
                  <a:srgbClr val="002060"/>
                </a:solidFill>
              </a:rPr>
              <a:t>Enter social work contacts in </a:t>
            </a:r>
            <a:r>
              <a:rPr lang="en-US" sz="1800" dirty="0" err="1">
                <a:solidFill>
                  <a:srgbClr val="002060"/>
                </a:solidFill>
              </a:rPr>
              <a:t>MiSACWIS</a:t>
            </a:r>
            <a:endParaRPr lang="en-US" sz="1800" dirty="0">
              <a:solidFill>
                <a:srgbClr val="002060"/>
              </a:solidFill>
            </a:endParaRPr>
          </a:p>
          <a:p>
            <a:pPr marL="742950" lvl="1" indent="-285750">
              <a:buFont typeface="Wingdings" pitchFamily="2" charset="2"/>
              <a:buChar char="ü"/>
              <a:defRPr/>
            </a:pPr>
            <a:r>
              <a:rPr lang="en-US" sz="1800" dirty="0">
                <a:solidFill>
                  <a:srgbClr val="002060"/>
                </a:solidFill>
              </a:rPr>
              <a:t>Make Referrals to Service Providers.</a:t>
            </a:r>
          </a:p>
          <a:p>
            <a:pPr marL="742950" lvl="1" indent="-285750">
              <a:buFont typeface="Wingdings" pitchFamily="2" charset="2"/>
              <a:buChar char="ü"/>
              <a:defRPr/>
            </a:pPr>
            <a:r>
              <a:rPr lang="en-US" sz="1800" dirty="0">
                <a:solidFill>
                  <a:srgbClr val="002060"/>
                </a:solidFill>
              </a:rPr>
              <a:t>Going to court.</a:t>
            </a:r>
          </a:p>
          <a:p>
            <a:pPr marL="742950" lvl="1" indent="-285750">
              <a:buFont typeface="Wingdings" pitchFamily="2" charset="2"/>
              <a:buChar char="ü"/>
              <a:defRPr/>
            </a:pPr>
            <a:endParaRPr lang="en-US" sz="1800" dirty="0">
              <a:solidFill>
                <a:srgbClr val="002060"/>
              </a:solidFill>
            </a:endParaRPr>
          </a:p>
          <a:p>
            <a:pPr marL="457200" lvl="1" indent="0">
              <a:buNone/>
              <a:defRPr/>
            </a:pPr>
            <a:r>
              <a:rPr lang="en-US" sz="1800" dirty="0">
                <a:solidFill>
                  <a:srgbClr val="002060"/>
                </a:solidFill>
              </a:rPr>
              <a:t>Shadow the New Hires as they begin to take the lead in Child Welfare Activities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7B342-B43A-491C-BE86-6FFF67A18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Responsibilities/Benefit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2E522C-4419-4293-89CB-34453A39B0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altLang="en-US" sz="4400" dirty="0">
                <a:solidFill>
                  <a:srgbClr val="002060"/>
                </a:solidFill>
              </a:rPr>
              <a:t>New Hire Responsibilities:</a:t>
            </a:r>
            <a:endParaRPr lang="en-US" sz="4400" dirty="0">
              <a:solidFill>
                <a:srgbClr val="002060"/>
              </a:solidFill>
            </a:endParaRPr>
          </a:p>
        </p:txBody>
      </p:sp>
      <p:sp>
        <p:nvSpPr>
          <p:cNvPr id="11266" name="Content Placeholder 1">
            <a:extLst>
              <a:ext uri="{FF2B5EF4-FFF2-40B4-BE49-F238E27FC236}">
                <a16:creationId xmlns:a16="http://schemas.microsoft.com/office/drawing/2014/main" id="{FAC0AF96-3234-4C81-816C-E2CFB0B124F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q"/>
            </a:pPr>
            <a:r>
              <a:rPr lang="en-US" altLang="en-US" dirty="0">
                <a:solidFill>
                  <a:srgbClr val="002060"/>
                </a:solidFill>
              </a:rPr>
              <a:t>Fully engage in On the Job Training (OJT)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altLang="en-US" dirty="0">
                <a:solidFill>
                  <a:srgbClr val="002060"/>
                </a:solidFill>
              </a:rPr>
              <a:t>Complete all activities/assignments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altLang="en-US" dirty="0">
                <a:solidFill>
                  <a:srgbClr val="002060"/>
                </a:solidFill>
              </a:rPr>
              <a:t>Initiate shadowing activities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altLang="en-US" dirty="0">
                <a:solidFill>
                  <a:srgbClr val="002060"/>
                </a:solidFill>
              </a:rPr>
              <a:t>Be responsible for their own learning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altLang="en-US" dirty="0">
                <a:solidFill>
                  <a:srgbClr val="002060"/>
                </a:solidFill>
              </a:rPr>
              <a:t>Seek assistance/guidance from experienced worker (Mentor)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9B60FB-EEBC-45AA-8AC4-28D3724BF3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How will New Hire Benefit: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3D8543D-82F1-428E-BE6F-D4AF5F071AB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  <a:defRPr/>
            </a:pPr>
            <a:r>
              <a:rPr lang="en-US" sz="2200" dirty="0">
                <a:solidFill>
                  <a:srgbClr val="002060"/>
                </a:solidFill>
              </a:rPr>
              <a:t>They will learn from the best.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en-US" sz="2200" dirty="0">
                <a:solidFill>
                  <a:srgbClr val="002060"/>
                </a:solidFill>
              </a:rPr>
              <a:t>They will get on the OJT that will prepare them for the job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en-US" sz="2200" dirty="0">
                <a:solidFill>
                  <a:srgbClr val="002060"/>
                </a:solidFill>
              </a:rPr>
              <a:t>Have an identified experienced worker (mentor) to support and guide them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en-US" sz="2200" dirty="0">
                <a:solidFill>
                  <a:srgbClr val="002060"/>
                </a:solidFill>
              </a:rPr>
              <a:t>Become familiar with child welfare practice before taking on a full caseload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C15CB90-455C-4E92-9E2F-717001D00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9110" y="1123025"/>
            <a:ext cx="6637338" cy="1362075"/>
          </a:xfrm>
        </p:spPr>
        <p:txBody>
          <a:bodyPr/>
          <a:lstStyle/>
          <a:p>
            <a:pPr algn="ctr"/>
            <a:r>
              <a:rPr lang="en-US" altLang="en-US" dirty="0">
                <a:solidFill>
                  <a:srgbClr val="002060"/>
                </a:solidFill>
              </a:rPr>
              <a:t>How will children and families benefit?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4E10509-71C0-4D09-B8D5-890A3317EE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11876" y="2548539"/>
            <a:ext cx="6125592" cy="1362075"/>
          </a:xfrm>
        </p:spPr>
        <p:txBody>
          <a:bodyPr/>
          <a:lstStyle/>
          <a:p>
            <a:pPr algn="ctr">
              <a:defRPr/>
            </a:pPr>
            <a:r>
              <a:rPr lang="en-US" sz="2400" dirty="0">
                <a:solidFill>
                  <a:srgbClr val="002060"/>
                </a:solidFill>
              </a:rPr>
              <a:t>Compassionate, skilled, knowledgeable child welfare workers, protect children as they preserve and protect families.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6F187C2-76AC-470E-BCD1-A2299BB194E3}"/>
              </a:ext>
            </a:extLst>
          </p:cNvPr>
          <p:cNvSpPr/>
          <p:nvPr/>
        </p:nvSpPr>
        <p:spPr>
          <a:xfrm>
            <a:off x="6061129" y="4781272"/>
            <a:ext cx="2414727" cy="1362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Knowledge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0F74685B-D41B-4F0A-BBCD-87F8284CEA75}"/>
              </a:ext>
            </a:extLst>
          </p:cNvPr>
          <p:cNvSpPr/>
          <p:nvPr/>
        </p:nvSpPr>
        <p:spPr>
          <a:xfrm>
            <a:off x="3968318" y="4781272"/>
            <a:ext cx="2414727" cy="1362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Skills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6786C43-3EB9-4397-81E5-0082034B38F7}"/>
              </a:ext>
            </a:extLst>
          </p:cNvPr>
          <p:cNvSpPr/>
          <p:nvPr/>
        </p:nvSpPr>
        <p:spPr>
          <a:xfrm>
            <a:off x="4804299" y="3910614"/>
            <a:ext cx="2414727" cy="13620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Compassion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theme/theme1.xml><?xml version="1.0" encoding="utf-8"?>
<a:theme xmlns:a="http://schemas.openxmlformats.org/drawingml/2006/main" name="Title page">
  <a:themeElements>
    <a:clrScheme name="OWDT color pallett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6699CC"/>
      </a:accent1>
      <a:accent2>
        <a:srgbClr val="CC6666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868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WDT_PPT template_Blue people circles" id="{D4703757-127C-4BBD-A3AE-7967C4CC0AF0}" vid="{A1FA4E6E-9ABB-4895-9FDD-065D376DF1BF}"/>
    </a:ext>
  </a:extLst>
</a:theme>
</file>

<file path=ppt/theme/theme2.xml><?xml version="1.0" encoding="utf-8"?>
<a:theme xmlns:a="http://schemas.openxmlformats.org/drawingml/2006/main" name="Content page">
  <a:themeElements>
    <a:clrScheme name="OWDT color pallett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6699CC"/>
      </a:accent1>
      <a:accent2>
        <a:srgbClr val="CC6666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868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WDT_PPT template_Blue people circles" id="{D4703757-127C-4BBD-A3AE-7967C4CC0AF0}" vid="{EF4E0896-02FD-4FEB-9225-FD05399D44D3}"/>
    </a:ext>
  </a:extLst>
</a:theme>
</file>

<file path=ppt/theme/theme3.xml><?xml version="1.0" encoding="utf-8"?>
<a:theme xmlns:a="http://schemas.openxmlformats.org/drawingml/2006/main" name="Content page_full header design">
  <a:themeElements>
    <a:clrScheme name="OWDT color pallett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6699CC"/>
      </a:accent1>
      <a:accent2>
        <a:srgbClr val="CC6666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868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WDT_PPT template_Blue people circles" id="{D4703757-127C-4BBD-A3AE-7967C4CC0AF0}" vid="{60076319-7E0F-4D83-A71A-4B8B5F1A553C}"/>
    </a:ext>
  </a:extLst>
</a:theme>
</file>

<file path=ppt/theme/theme4.xml><?xml version="1.0" encoding="utf-8"?>
<a:theme xmlns:a="http://schemas.openxmlformats.org/drawingml/2006/main" name="1_Content page_full header design">
  <a:themeElements>
    <a:clrScheme name="OWDT color pallett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6699CC"/>
      </a:accent1>
      <a:accent2>
        <a:srgbClr val="CC6666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868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WDT_PPT template_Blue people circles" id="{D4703757-127C-4BBD-A3AE-7967C4CC0AF0}" vid="{28A46633-74CD-41DB-BA46-6ABE3A60919A}"/>
    </a:ext>
  </a:extLst>
</a:theme>
</file>

<file path=ppt/theme/theme5.xml><?xml version="1.0" encoding="utf-8"?>
<a:theme xmlns:a="http://schemas.openxmlformats.org/drawingml/2006/main" name="2_Content page_full header design">
  <a:themeElements>
    <a:clrScheme name="OWDT color pallett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6699CC"/>
      </a:accent1>
      <a:accent2>
        <a:srgbClr val="CC6666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868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WDT_PPT template_Blue people circles" id="{D4703757-127C-4BBD-A3AE-7967C4CC0AF0}" vid="{EEAB0042-C667-4807-915A-C59119718FB0}"/>
    </a:ext>
  </a:extLst>
</a:theme>
</file>

<file path=ppt/theme/theme6.xml><?xml version="1.0" encoding="utf-8"?>
<a:theme xmlns:a="http://schemas.openxmlformats.org/drawingml/2006/main" name="Menu/Section pag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WDT_PPT template_Blue people circles" id="{D4703757-127C-4BBD-A3AE-7967C4CC0AF0}" vid="{E58F9087-0414-4551-A5DB-35403F7EE7F1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d5a8b8c1-e0f0-41c0-8d61-42235809ce7d">
      <UserInfo>
        <DisplayName>Stubbs, Meon (DHHS)</DisplayName>
        <AccountId>1539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86E66E2A65E44782A85E15E3FE428F" ma:contentTypeVersion="4" ma:contentTypeDescription="Create a new document." ma:contentTypeScope="" ma:versionID="117be16ad93e3892e3d3deab0443dd39">
  <xsd:schema xmlns:xsd="http://www.w3.org/2001/XMLSchema" xmlns:xs="http://www.w3.org/2001/XMLSchema" xmlns:p="http://schemas.microsoft.com/office/2006/metadata/properties" xmlns:ns2="d248bebc-c538-4b0f-9e9e-d67e6db3959f" xmlns:ns3="d5a8b8c1-e0f0-41c0-8d61-42235809ce7d" targetNamespace="http://schemas.microsoft.com/office/2006/metadata/properties" ma:root="true" ma:fieldsID="f76ee8e46d064ef66ad032b88054981b" ns2:_="" ns3:_="">
    <xsd:import namespace="d248bebc-c538-4b0f-9e9e-d67e6db3959f"/>
    <xsd:import namespace="d5a8b8c1-e0f0-41c0-8d61-42235809ce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48bebc-c538-4b0f-9e9e-d67e6db395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a8b8c1-e0f0-41c0-8d61-42235809ce7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29C18C6-FD4F-4EA9-AA89-475BCBE36208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d5a8b8c1-e0f0-41c0-8d61-42235809ce7d"/>
    <ds:schemaRef ds:uri="http://purl.org/dc/dcmitype/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d248bebc-c538-4b0f-9e9e-d67e6db3959f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5A07A31C-D2EE-482B-B812-D100F909CC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48bebc-c538-4b0f-9e9e-d67e6db3959f"/>
    <ds:schemaRef ds:uri="d5a8b8c1-e0f0-41c0-8d61-42235809ce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F55B84D-CA9A-440C-B2B8-E9FD7C54795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OWDT PPT template Blue people circles for CBT</Template>
  <TotalTime>375</TotalTime>
  <Words>380</Words>
  <Application>Microsoft Office PowerPoint</Application>
  <PresentationFormat>On-screen Show (4:3)</PresentationFormat>
  <Paragraphs>77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Arial</vt:lpstr>
      <vt:lpstr>Calibri</vt:lpstr>
      <vt:lpstr>Wingdings</vt:lpstr>
      <vt:lpstr>Wingdings 2</vt:lpstr>
      <vt:lpstr>Title page</vt:lpstr>
      <vt:lpstr>Content page</vt:lpstr>
      <vt:lpstr>Content page_full header design</vt:lpstr>
      <vt:lpstr>1_Content page_full header design</vt:lpstr>
      <vt:lpstr>2_Content page_full header design</vt:lpstr>
      <vt:lpstr>Menu/Section page</vt:lpstr>
      <vt:lpstr>Mentoring</vt:lpstr>
      <vt:lpstr>Mentoring New CW Workers</vt:lpstr>
      <vt:lpstr>Continue…….</vt:lpstr>
      <vt:lpstr>Why you were chosen To participate? </vt:lpstr>
      <vt:lpstr>Continue……..</vt:lpstr>
      <vt:lpstr>HOW WILL THIS BENEFIT ME?</vt:lpstr>
      <vt:lpstr>What are the responsibilities of a mentor?</vt:lpstr>
      <vt:lpstr>Responsibilities/Benefit</vt:lpstr>
      <vt:lpstr>How will children and families benefit?</vt:lpstr>
      <vt:lpstr>What are supervisor’s duties?</vt:lpstr>
      <vt:lpstr>Together we can make a DIFFERENCE!</vt:lpstr>
    </vt:vector>
  </TitlesOfParts>
  <Company>State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Mentoring</dc:title>
  <dc:creator>Stubbs, Meon (DHHS)</dc:creator>
  <cp:lastModifiedBy>Stubbs, Meon (DHHS)</cp:lastModifiedBy>
  <cp:revision>21</cp:revision>
  <cp:lastPrinted>2019-01-04T19:34:53Z</cp:lastPrinted>
  <dcterms:created xsi:type="dcterms:W3CDTF">2018-12-19T13:43:07Z</dcterms:created>
  <dcterms:modified xsi:type="dcterms:W3CDTF">2019-05-16T13:51:30Z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0x0101005C86E66E2A65E44782A85E15E3FE428F</vt:lpwstr>
  </property>
</Properties>
</file>